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 Slab"/>
      <p:regular r:id="rId15"/>
      <p:bold r:id="rId16"/>
    </p:embeddedFont>
    <p:embeddedFont>
      <p:font typeface="Roboto"/>
      <p:regular r:id="rId17"/>
      <p:bold r:id="rId18"/>
      <p:italic r:id="rId19"/>
      <p:boldItalic r:id="rId20"/>
    </p:embeddedFont>
    <p:embeddedFont>
      <p:font typeface="Atkinson Hyperlegible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22" Type="http://schemas.openxmlformats.org/officeDocument/2006/relationships/font" Target="fonts/AtkinsonHyperlegible-bold.fntdata"/><Relationship Id="rId10" Type="http://schemas.openxmlformats.org/officeDocument/2006/relationships/slide" Target="slides/slide5.xml"/><Relationship Id="rId21" Type="http://schemas.openxmlformats.org/officeDocument/2006/relationships/font" Target="fonts/AtkinsonHyperlegible-regular.fntdata"/><Relationship Id="rId13" Type="http://schemas.openxmlformats.org/officeDocument/2006/relationships/slide" Target="slides/slide8.xml"/><Relationship Id="rId24" Type="http://schemas.openxmlformats.org/officeDocument/2006/relationships/font" Target="fonts/AtkinsonHyperlegible-boldItalic.fntdata"/><Relationship Id="rId12" Type="http://schemas.openxmlformats.org/officeDocument/2006/relationships/slide" Target="slides/slide7.xml"/><Relationship Id="rId23" Type="http://schemas.openxmlformats.org/officeDocument/2006/relationships/font" Target="fonts/AtkinsonHyperlegible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regular.fntdata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font" Target="fonts/RobotoSlab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italic.fntdata"/><Relationship Id="rId6" Type="http://schemas.openxmlformats.org/officeDocument/2006/relationships/slide" Target="slides/slide1.xml"/><Relationship Id="rId18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1. </a:t>
            </a:r>
            <a:r>
              <a:rPr b="1" lang="en">
                <a:solidFill>
                  <a:schemeClr val="dk1"/>
                </a:solidFill>
              </a:rPr>
              <a:t>Functionality</a:t>
            </a:r>
            <a:r>
              <a:rPr lang="en">
                <a:solidFill>
                  <a:schemeClr val="dk1"/>
                </a:solidFill>
              </a:rPr>
              <a:t>: Does the team present a working application that meets the project requirements? Make sure to include your initial goals (as stated in the proposal) and highlight what you have achieved on the poster.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2. </a:t>
            </a:r>
            <a:r>
              <a:rPr b="1" lang="en">
                <a:solidFill>
                  <a:schemeClr val="dk1"/>
                </a:solidFill>
              </a:rPr>
              <a:t>Comprehensive </a:t>
            </a:r>
            <a:r>
              <a:rPr lang="en">
                <a:solidFill>
                  <a:schemeClr val="dk1"/>
                </a:solidFill>
              </a:rPr>
              <a:t>Overview: Does the poster provide a thorough and well-structured overview of the project, including its objectives, methodology, and outcomes?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3. </a:t>
            </a:r>
            <a:r>
              <a:rPr b="1" lang="en">
                <a:solidFill>
                  <a:schemeClr val="dk1"/>
                </a:solidFill>
              </a:rPr>
              <a:t>Quality of Results</a:t>
            </a:r>
            <a:r>
              <a:rPr lang="en">
                <a:solidFill>
                  <a:schemeClr val="dk1"/>
                </a:solidFill>
              </a:rPr>
              <a:t>: Are the results presented accurate, well-organized, and easy to understand? Do they effectively demonstrate the project's achievements?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4. </a:t>
            </a:r>
            <a:r>
              <a:rPr b="1" lang="en">
                <a:solidFill>
                  <a:schemeClr val="dk1"/>
                </a:solidFill>
              </a:rPr>
              <a:t>Clarity of Communication</a:t>
            </a:r>
            <a:r>
              <a:rPr lang="en">
                <a:solidFill>
                  <a:schemeClr val="dk1"/>
                </a:solidFill>
              </a:rPr>
              <a:t>: Can the team effectively communicate the key aspects of their project to the audience? Are they able to answer questions and provide additional insights?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5. </a:t>
            </a:r>
            <a:r>
              <a:rPr b="1" lang="en">
                <a:solidFill>
                  <a:schemeClr val="dk1"/>
                </a:solidFill>
              </a:rPr>
              <a:t>(Bonus) Extra Effort and Insight</a:t>
            </a:r>
            <a:r>
              <a:rPr lang="en">
                <a:solidFill>
                  <a:schemeClr val="dk1"/>
                </a:solidFill>
              </a:rPr>
              <a:t>: Does the team demonstrate additional effort or insight beyond the basic project requirements, such as conducting extra research, implementing advanced features, or providing thoughtful analysis?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Poster presentation guidelines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Please arrive early, and set up your poster by 9:30 am.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Late posters won't be graded.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Bring masking tape or double-sided tape to mount your poster.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 You can take the quiz from any section. It will be open at a random time.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d272bfb10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d272bfb10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d255e6b14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d255e6b14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706d0ffc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706d0ffc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d255e6b14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d255e6b14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d255e6b14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d255e6b14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70727bb13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70727bb13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70727bb13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70727bb13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d1e8438e89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d1e8438e89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app.roboflow.com/cmsc421-final-project/plane-detection-eyzak/visualize/2" TargetMode="External"/><Relationship Id="rId4" Type="http://schemas.openxmlformats.org/officeDocument/2006/relationships/hyperlink" Target="https://app.roboflow.com/cmsc421-final-project/vehicle-detection-ansgq/visualize/1" TargetMode="External"/><Relationship Id="rId5" Type="http://schemas.openxmlformats.org/officeDocument/2006/relationships/hyperlink" Target="https://www.youtube.com/watch?v=1Lqjy25ZBDc&amp;t=58s&amp;ab_channel=AirshowWorld" TargetMode="External"/><Relationship Id="rId6" Type="http://schemas.openxmlformats.org/officeDocument/2006/relationships/image" Target="../media/image12.png"/><Relationship Id="rId7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573575" y="1188925"/>
            <a:ext cx="59889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-Computer Vision-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Aircraft and other Vehicles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Lex Kim, Hylene Wu, Neel Jay, Jordan Maggin, Zhuo Cheng Xie</a:t>
            </a:r>
            <a:endParaRPr sz="1100">
              <a:solidFill>
                <a:srgbClr val="000000"/>
              </a:solidFill>
              <a:latin typeface="Atkinson Hyperlegible"/>
              <a:ea typeface="Atkinson Hyperlegible"/>
              <a:cs typeface="Atkinson Hyperlegible"/>
              <a:sym typeface="Atkinson Hyperlegib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87900" y="1489825"/>
            <a:ext cx="4947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Initial goal: Create an image classification program based on YOLO that attempts to locate airplanes in images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Continuation: Build up on previous program by introducing other vehicles (cars, trucks, helicopters)</a:t>
            </a:r>
            <a:endParaRPr sz="230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5200" y="458025"/>
            <a:ext cx="2466025" cy="244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4350" y="2121775"/>
            <a:ext cx="2451758" cy="24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Researched architecture best suited for our goal (YOLOv8, OpenCV)</a:t>
            </a:r>
            <a:endParaRPr sz="2300"/>
          </a:p>
          <a:p>
            <a:pPr indent="-3746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Gathered various datasets to test and train the model with (Roboflow, Kaggle)</a:t>
            </a:r>
            <a:endParaRPr sz="2300"/>
          </a:p>
          <a:p>
            <a:pPr indent="-3746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Compiled datasets onto our Roboflow workspace</a:t>
            </a:r>
            <a:endParaRPr sz="2300"/>
          </a:p>
          <a:p>
            <a:pPr indent="-3746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Trained the YOLOv8 model on our datasets (via Google Colab)</a:t>
            </a:r>
            <a:endParaRPr sz="2300"/>
          </a:p>
          <a:p>
            <a:pPr indent="-3746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Created a working GUI with a basic file viewer to apply the model to locally-saved images</a:t>
            </a:r>
            <a:endParaRPr sz="23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Outcomes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87900" y="1489825"/>
            <a:ext cx="50373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Aircraft Detection Model</a:t>
            </a:r>
            <a:endParaRPr sz="2300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A</a:t>
            </a:r>
            <a:r>
              <a:rPr lang="en" sz="2300"/>
              <a:t>chieved </a:t>
            </a:r>
            <a:r>
              <a:rPr lang="en" sz="2300"/>
              <a:t>~93% precision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Vehicles and Aircraft Detection Model</a:t>
            </a:r>
            <a:endParaRPr sz="2300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Achieved ~59% precision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Extra features: functional GUI</a:t>
            </a:r>
            <a:endParaRPr sz="2300"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7526" y="2203450"/>
            <a:ext cx="1946250" cy="251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1299" y="458025"/>
            <a:ext cx="1946250" cy="2363847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7645300" y="723075"/>
            <a:ext cx="1356300" cy="9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&lt;- precision graph for Plane Detection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5332950" y="3079900"/>
            <a:ext cx="1623300" cy="12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precision graph -&gt; for vehicle detection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66775" y="687950"/>
            <a:ext cx="2982300" cy="262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Model on Aircrafts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5575" y="0"/>
            <a:ext cx="5143502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66775" y="687950"/>
            <a:ext cx="2982300" cy="262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Model on Multiple Vehicle Classes 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8650" y="0"/>
            <a:ext cx="5143502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66775" y="306950"/>
            <a:ext cx="2982300" cy="262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Examples for model output with GUI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1825" y="2626800"/>
            <a:ext cx="3637013" cy="233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2375" y="2571750"/>
            <a:ext cx="3630526" cy="233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69550" y="131494"/>
            <a:ext cx="4179301" cy="266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74550" y="292263"/>
            <a:ext cx="3899116" cy="2505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66775" y="306950"/>
            <a:ext cx="2982300" cy="262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For Fun: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Model Messups!</a:t>
            </a:r>
            <a:endParaRPr sz="3000"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8463" y="44563"/>
            <a:ext cx="4701399" cy="297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5325" y="1917750"/>
            <a:ext cx="4830124" cy="309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87900" y="1489825"/>
            <a:ext cx="6235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 to Online Deployment (Roboflow workspace):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Plane detection/tracking:        						       →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https://app.roboflow.com/cmsc421-final-project/plane-detection-eyzak/visualize/2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Vehicle detection/classification: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https://app.roboflow.com/cmsc421-final-project/vehicle-detection-ansgq/visualize/1</a:t>
            </a:r>
            <a:r>
              <a:rPr lang="en"/>
              <a:t>  									       →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Example video link: </a:t>
            </a:r>
            <a:r>
              <a:rPr lang="en"/>
              <a:t>(copy and paste link into model)</a:t>
            </a:r>
            <a:endParaRPr/>
          </a:p>
          <a:p>
            <a:pPr indent="-317182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https://www.youtube.com/watch?v=1Lqjy25ZBDc&amp;t=58s&amp;ab_channel=AirshowWorld</a:t>
            </a:r>
            <a:r>
              <a:rPr lang="en"/>
              <a:t> </a:t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6">
            <a:alphaModFix/>
          </a:blip>
          <a:srcRect b="0" l="1909" r="2111" t="0"/>
          <a:stretch/>
        </p:blipFill>
        <p:spPr>
          <a:xfrm>
            <a:off x="7010950" y="2773079"/>
            <a:ext cx="1847950" cy="18919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42745" y="458025"/>
            <a:ext cx="1847954" cy="18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